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Hi, this is Max speaking. We present ImagenHub: Standardizing the evaluation of conditional image generation models.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cd063236f7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cd063236f7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solidFill>
                  <a:schemeClr val="dk1"/>
                </a:solidFill>
              </a:rPr>
              <a:t>In conclusion, ImagenHub represents a pivotal step towards more reliable and meaningful evaluations of image generation models. We are continuously updating our library, include more models on the leaderboard. Our goal is not only to track progress but also to foster a more collaborative and transparent research environment.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cd063236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cd063236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solidFill>
                  <a:schemeClr val="dk1"/>
                </a:solidFill>
              </a:rPr>
              <a:t>ImagenHub is </a:t>
            </a:r>
            <a:r>
              <a:rPr lang="zh-TW"/>
              <a:t>a unified inference and evaluation framework for a large variety of conditional image generation models.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zh-TW">
                <a:solidFill>
                  <a:schemeClr val="dk1"/>
                </a:solidFill>
              </a:rPr>
              <a:t>First, w</a:t>
            </a:r>
            <a:r>
              <a:rPr lang="zh-TW">
                <a:solidFill>
                  <a:schemeClr val="dk1"/>
                </a:solidFill>
              </a:rPr>
              <a:t>e developed high-quality evaluation datasets specifically designed for seven major conditional image generation tasks, ensuring comprehensive and relevant test scenarios.</a:t>
            </a:r>
            <a:endParaRPr/>
          </a:p>
          <a:p>
            <a:pPr indent="0" lvl="0" marL="0" rtl="0" algn="l">
              <a:spcBef>
                <a:spcPts val="0"/>
              </a:spcBef>
              <a:spcAft>
                <a:spcPts val="0"/>
              </a:spcAft>
              <a:buNone/>
            </a:pPr>
            <a:r>
              <a:t/>
            </a:r>
            <a:endParaRPr/>
          </a:p>
          <a:p>
            <a:pPr indent="0" lvl="0" marL="0" rtl="0" algn="l">
              <a:spcBef>
                <a:spcPts val="0"/>
              </a:spcBef>
              <a:spcAft>
                <a:spcPts val="0"/>
              </a:spcAft>
              <a:buNone/>
            </a:pPr>
            <a:r>
              <a:rPr lang="zh-TW"/>
              <a:t>Then, we use the ImagenHub inference library which standardizes the inference process across different conditional image generation models, generating </a:t>
            </a:r>
            <a:r>
              <a:rPr lang="zh-TW"/>
              <a:t>synthetic data for evaluation. </a:t>
            </a:r>
            <a:r>
              <a:rPr lang="zh-TW">
                <a:solidFill>
                  <a:schemeClr val="dk1"/>
                </a:solidFill>
              </a:rPr>
              <a:t>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zh-TW">
                <a:solidFill>
                  <a:schemeClr val="dk1"/>
                </a:solidFill>
              </a:rPr>
              <a:t>The ImagenHub inference library is not just a collection of code; it's a software designed to ensure that all models are evaluated in a fair environment. It contains standardized datasets, a unified inference pipeline, and clear documentation to support researchers and developers. This library is easily extendable, allowing for the integration of new models and tasks as the field evolves. </a:t>
            </a:r>
            <a:endParaRPr/>
          </a:p>
          <a:p>
            <a:pPr indent="0" lvl="0" marL="0" rtl="0" algn="l">
              <a:spcBef>
                <a:spcPts val="0"/>
              </a:spcBef>
              <a:spcAft>
                <a:spcPts val="0"/>
              </a:spcAft>
              <a:buNone/>
            </a:pPr>
            <a:r>
              <a:t/>
            </a:r>
            <a:endParaRPr/>
          </a:p>
          <a:p>
            <a:pPr indent="0" lvl="0" marL="0" rtl="0" algn="l">
              <a:spcBef>
                <a:spcPts val="0"/>
              </a:spcBef>
              <a:spcAft>
                <a:spcPts val="0"/>
              </a:spcAft>
              <a:buNone/>
            </a:pPr>
            <a:r>
              <a:rPr lang="zh-TW"/>
              <a:t>To better resonate with human perception, we introduced two innovative human evaluation metrics: Semantic Consistency and Perceptual Quality. These metrics can be combined into an overall score, enabling fair and consistent comparisons across models.</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cd063236f7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cd063236f7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The motivation for ImagenHub stems from a clear need in the research community. Despite the rapid development of numerous image generation models, significant inconsistencies in datasets, inference methods, and evaluation metrics have made it difficult to fairly compare these models. These challenges hinder the understanding of true progress in the field. ImagenHub addresses these issues by providing the standardized tools.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cd063236f7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cd063236f7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We evaluate the seven conditional image generation tasks with tailored inference datasets, each featuring a rich mix of categories, carefully sized to enable swift human evaluation while ensuring a robust and comprehensive benchmark.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cd063236f7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cd063236f7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Our evaluation process employs three human judges per model to measure Semantic Consistency—how closely an image matches its specified conditions—and Perceptual Quality—the visual excellence of the image. These two criteria </a:t>
            </a:r>
            <a:r>
              <a:rPr lang="zh-TW">
                <a:solidFill>
                  <a:schemeClr val="dk1"/>
                </a:solidFill>
              </a:rPr>
              <a:t>with a three-tier rating system to speed up the evaluation while ensuring reliability. The two metrics </a:t>
            </a:r>
            <a:r>
              <a:rPr lang="zh-TW"/>
              <a:t>are combined into an Overall score using a geometric mean.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cd063236f7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cd063236f7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Let's talk about the results of ImagenHub. Our evaluations covered around 30 different models, and we observed that the existing models’ performance is generally unsatisfying, but there are exceptions include the high scores of Dall-E-3 in Text-guided Image Generation and SuTI in Subject-Driven Image Generation, MagicBrush is performing well in Text-guided ImgEdit.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cd063236f7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cd063236f7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solidFill>
                  <a:schemeClr val="dk1"/>
                </a:solidFill>
              </a:rPr>
              <a:t>Examine the score distribution in detail, it </a:t>
            </a:r>
            <a:r>
              <a:rPr lang="zh-TW">
                <a:solidFill>
                  <a:schemeClr val="dk1"/>
                </a:solidFill>
              </a:rPr>
              <a:t>reveals significant performance variations. Only tasks like Text-guided and Subject-driven Image Generation are giving satisfactory results.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cd063236f7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cd063236f7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solidFill>
                  <a:schemeClr val="dk1"/>
                </a:solidFill>
              </a:rPr>
              <a:t>Another critical finding was the low correlation between existing automatic metrics and human judgments, highlighting the need for our human-centered evaluation metrics.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cd063236f7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cd063236f7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solidFill>
                  <a:schemeClr val="dk1"/>
                </a:solidFill>
              </a:rPr>
              <a:t>Our project is designed to be continuous and open source, encouraging ongoing updates and community collaboration, which are crucial for keeping pace with rapid advancements in the field. We hosted a webpage called Imagen Museum to show all the generated data across all models, allowing people to access the actual performance of the models with ease.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tiger-ai-lab.github.io/ImagenHub" TargetMode="External"/><Relationship Id="rId4" Type="http://schemas.openxmlformats.org/officeDocument/2006/relationships/image" Target="../media/image14.png"/><Relationship Id="rId10" Type="http://schemas.openxmlformats.org/officeDocument/2006/relationships/image" Target="../media/image15.png"/><Relationship Id="rId9" Type="http://schemas.openxmlformats.org/officeDocument/2006/relationships/image" Target="../media/image1.png"/><Relationship Id="rId5" Type="http://schemas.openxmlformats.org/officeDocument/2006/relationships/image" Target="../media/image7.png"/><Relationship Id="rId6" Type="http://schemas.openxmlformats.org/officeDocument/2006/relationships/image" Target="../media/image12.png"/><Relationship Id="rId7" Type="http://schemas.openxmlformats.org/officeDocument/2006/relationships/image" Target="../media/image11.png"/><Relationship Id="rId8"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5827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zh-TW" sz="3000"/>
              <a:t>ImagenHub: Standardizing the evaluation of conditional image generation models</a:t>
            </a:r>
            <a:endParaRPr sz="3000"/>
          </a:p>
        </p:txBody>
      </p:sp>
      <p:sp>
        <p:nvSpPr>
          <p:cNvPr id="55" name="Google Shape;55;p13"/>
          <p:cNvSpPr txBox="1"/>
          <p:nvPr>
            <p:ph idx="1" type="subTitle"/>
          </p:nvPr>
        </p:nvSpPr>
        <p:spPr>
          <a:xfrm>
            <a:off x="311700" y="3672325"/>
            <a:ext cx="8520600" cy="14094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523"/>
              <a:buNone/>
            </a:pPr>
            <a:r>
              <a:rPr lang="zh-TW" sz="1530"/>
              <a:t>♠️Max Ku, ♠️Tianle Li, †Kai Zhang, ♣Yujie Lu, ♥Xingyu Fu, ♢Wenwen Zhuang, ♠️Wenhu Chen</a:t>
            </a:r>
            <a:endParaRPr sz="1530"/>
          </a:p>
          <a:p>
            <a:pPr indent="0" lvl="0" marL="0" rtl="0" algn="ctr">
              <a:lnSpc>
                <a:spcPct val="80000"/>
              </a:lnSpc>
              <a:spcBef>
                <a:spcPts val="0"/>
              </a:spcBef>
              <a:spcAft>
                <a:spcPts val="0"/>
              </a:spcAft>
              <a:buSzPts val="523"/>
              <a:buNone/>
            </a:pPr>
            <a:r>
              <a:t/>
            </a:r>
            <a:endParaRPr sz="1530"/>
          </a:p>
          <a:p>
            <a:pPr indent="0" lvl="0" marL="0" rtl="0" algn="ctr">
              <a:lnSpc>
                <a:spcPct val="80000"/>
              </a:lnSpc>
              <a:spcBef>
                <a:spcPts val="0"/>
              </a:spcBef>
              <a:spcAft>
                <a:spcPts val="0"/>
              </a:spcAft>
              <a:buSzPts val="523"/>
              <a:buNone/>
            </a:pPr>
            <a:r>
              <a:rPr lang="zh-TW" sz="1530"/>
              <a:t>♠️University of Waterloo, †Ohio State University, ♣University of California Santa Barbara, ♥University of Pensylvania, ♢Central South University</a:t>
            </a:r>
            <a:endParaRPr sz="1530"/>
          </a:p>
          <a:p>
            <a:pPr indent="0" lvl="0" marL="0" rtl="0" algn="ctr">
              <a:lnSpc>
                <a:spcPct val="80000"/>
              </a:lnSpc>
              <a:spcBef>
                <a:spcPts val="0"/>
              </a:spcBef>
              <a:spcAft>
                <a:spcPts val="0"/>
              </a:spcAft>
              <a:buSzPts val="523"/>
              <a:buNone/>
            </a:pPr>
            <a:r>
              <a:t/>
            </a:r>
            <a:endParaRPr sz="1530"/>
          </a:p>
          <a:p>
            <a:pPr indent="0" lvl="0" marL="0" rtl="0" algn="ctr">
              <a:lnSpc>
                <a:spcPct val="80000"/>
              </a:lnSpc>
              <a:spcBef>
                <a:spcPts val="0"/>
              </a:spcBef>
              <a:spcAft>
                <a:spcPts val="0"/>
              </a:spcAft>
              <a:buSzPts val="523"/>
              <a:buNone/>
            </a:pPr>
            <a:r>
              <a:rPr lang="zh-TW" sz="1530" u="sng">
                <a:solidFill>
                  <a:schemeClr val="hlink"/>
                </a:solidFill>
                <a:hlinkClick r:id="rId3"/>
              </a:rPr>
              <a:t>tiger-ai-lab.github.io/ImagenHub</a:t>
            </a:r>
            <a:endParaRPr sz="1530"/>
          </a:p>
          <a:p>
            <a:pPr indent="0" lvl="0" marL="0" rtl="0" algn="l">
              <a:lnSpc>
                <a:spcPct val="80000"/>
              </a:lnSpc>
              <a:spcBef>
                <a:spcPts val="0"/>
              </a:spcBef>
              <a:spcAft>
                <a:spcPts val="0"/>
              </a:spcAft>
              <a:buSzPts val="523"/>
              <a:buNone/>
            </a:pPr>
            <a:r>
              <a:t/>
            </a:r>
            <a:endParaRPr sz="1530"/>
          </a:p>
        </p:txBody>
      </p:sp>
      <p:pic>
        <p:nvPicPr>
          <p:cNvPr id="56" name="Google Shape;56;p13"/>
          <p:cNvPicPr preferRelativeResize="0"/>
          <p:nvPr/>
        </p:nvPicPr>
        <p:blipFill>
          <a:blip r:embed="rId4">
            <a:alphaModFix/>
          </a:blip>
          <a:stretch>
            <a:fillRect/>
          </a:stretch>
        </p:blipFill>
        <p:spPr>
          <a:xfrm>
            <a:off x="2471275" y="328075"/>
            <a:ext cx="4201451" cy="2144501"/>
          </a:xfrm>
          <a:prstGeom prst="rect">
            <a:avLst/>
          </a:prstGeom>
          <a:noFill/>
          <a:ln>
            <a:noFill/>
          </a:ln>
        </p:spPr>
      </p:pic>
      <p:pic>
        <p:nvPicPr>
          <p:cNvPr id="57" name="Google Shape;57;p13"/>
          <p:cNvPicPr preferRelativeResize="0"/>
          <p:nvPr/>
        </p:nvPicPr>
        <p:blipFill>
          <a:blip r:embed="rId5">
            <a:alphaModFix/>
          </a:blip>
          <a:stretch>
            <a:fillRect/>
          </a:stretch>
        </p:blipFill>
        <p:spPr>
          <a:xfrm>
            <a:off x="0" y="0"/>
            <a:ext cx="2343402" cy="698025"/>
          </a:xfrm>
          <a:prstGeom prst="rect">
            <a:avLst/>
          </a:prstGeom>
          <a:noFill/>
          <a:ln>
            <a:noFill/>
          </a:ln>
        </p:spPr>
      </p:pic>
      <p:pic>
        <p:nvPicPr>
          <p:cNvPr id="58" name="Google Shape;58;p13"/>
          <p:cNvPicPr preferRelativeResize="0"/>
          <p:nvPr/>
        </p:nvPicPr>
        <p:blipFill>
          <a:blip r:embed="rId6">
            <a:alphaModFix/>
          </a:blip>
          <a:stretch>
            <a:fillRect/>
          </a:stretch>
        </p:blipFill>
        <p:spPr>
          <a:xfrm>
            <a:off x="7199475" y="144550"/>
            <a:ext cx="553476" cy="553476"/>
          </a:xfrm>
          <a:prstGeom prst="rect">
            <a:avLst/>
          </a:prstGeom>
          <a:noFill/>
          <a:ln>
            <a:noFill/>
          </a:ln>
        </p:spPr>
      </p:pic>
      <p:pic>
        <p:nvPicPr>
          <p:cNvPr id="59" name="Google Shape;59;p13"/>
          <p:cNvPicPr preferRelativeResize="0"/>
          <p:nvPr/>
        </p:nvPicPr>
        <p:blipFill>
          <a:blip r:embed="rId7">
            <a:alphaModFix/>
          </a:blip>
          <a:stretch>
            <a:fillRect/>
          </a:stretch>
        </p:blipFill>
        <p:spPr>
          <a:xfrm>
            <a:off x="7830773" y="152391"/>
            <a:ext cx="553476" cy="537797"/>
          </a:xfrm>
          <a:prstGeom prst="rect">
            <a:avLst/>
          </a:prstGeom>
          <a:noFill/>
          <a:ln>
            <a:noFill/>
          </a:ln>
        </p:spPr>
      </p:pic>
      <p:pic>
        <p:nvPicPr>
          <p:cNvPr id="60" name="Google Shape;60;p13"/>
          <p:cNvPicPr preferRelativeResize="0"/>
          <p:nvPr/>
        </p:nvPicPr>
        <p:blipFill>
          <a:blip r:embed="rId8">
            <a:alphaModFix/>
          </a:blip>
          <a:stretch>
            <a:fillRect/>
          </a:stretch>
        </p:blipFill>
        <p:spPr>
          <a:xfrm>
            <a:off x="8437675" y="144550"/>
            <a:ext cx="553475" cy="553475"/>
          </a:xfrm>
          <a:prstGeom prst="rect">
            <a:avLst/>
          </a:prstGeom>
          <a:noFill/>
          <a:ln>
            <a:noFill/>
          </a:ln>
        </p:spPr>
      </p:pic>
      <p:pic>
        <p:nvPicPr>
          <p:cNvPr id="61" name="Google Shape;61;p13"/>
          <p:cNvPicPr preferRelativeResize="0"/>
          <p:nvPr/>
        </p:nvPicPr>
        <p:blipFill>
          <a:blip r:embed="rId9">
            <a:alphaModFix/>
          </a:blip>
          <a:stretch>
            <a:fillRect/>
          </a:stretch>
        </p:blipFill>
        <p:spPr>
          <a:xfrm>
            <a:off x="7470175" y="698037"/>
            <a:ext cx="622347" cy="537801"/>
          </a:xfrm>
          <a:prstGeom prst="rect">
            <a:avLst/>
          </a:prstGeom>
          <a:noFill/>
          <a:ln>
            <a:noFill/>
          </a:ln>
        </p:spPr>
      </p:pic>
      <p:pic>
        <p:nvPicPr>
          <p:cNvPr id="62" name="Google Shape;62;p13"/>
          <p:cNvPicPr preferRelativeResize="0"/>
          <p:nvPr/>
        </p:nvPicPr>
        <p:blipFill>
          <a:blip r:embed="rId10">
            <a:alphaModFix/>
          </a:blip>
          <a:stretch>
            <a:fillRect/>
          </a:stretch>
        </p:blipFill>
        <p:spPr>
          <a:xfrm>
            <a:off x="8153600" y="690200"/>
            <a:ext cx="553475" cy="5534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22"/>
          <p:cNvPicPr preferRelativeResize="0"/>
          <p:nvPr/>
        </p:nvPicPr>
        <p:blipFill rotWithShape="1">
          <a:blip r:embed="rId3">
            <a:alphaModFix/>
          </a:blip>
          <a:srcRect b="44183" l="0" r="0" t="0"/>
          <a:stretch/>
        </p:blipFill>
        <p:spPr>
          <a:xfrm>
            <a:off x="182100" y="1285626"/>
            <a:ext cx="4258650" cy="3579675"/>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pic>
        <p:nvPicPr>
          <p:cNvPr id="120" name="Google Shape;120;p22"/>
          <p:cNvPicPr preferRelativeResize="0"/>
          <p:nvPr/>
        </p:nvPicPr>
        <p:blipFill rotWithShape="1">
          <a:blip r:embed="rId3">
            <a:alphaModFix/>
          </a:blip>
          <a:srcRect b="0" l="0" r="0" t="56723"/>
          <a:stretch/>
        </p:blipFill>
        <p:spPr>
          <a:xfrm>
            <a:off x="4572000" y="2105826"/>
            <a:ext cx="4361576" cy="2842624"/>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Leaderboard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ImagenHub</a:t>
            </a:r>
            <a:endParaRPr/>
          </a:p>
        </p:txBody>
      </p:sp>
      <p:sp>
        <p:nvSpPr>
          <p:cNvPr id="68" name="Google Shape;68;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69" name="Google Shape;69;p14"/>
          <p:cNvPicPr preferRelativeResize="0"/>
          <p:nvPr/>
        </p:nvPicPr>
        <p:blipFill>
          <a:blip r:embed="rId3">
            <a:alphaModFix/>
          </a:blip>
          <a:stretch>
            <a:fillRect/>
          </a:stretch>
        </p:blipFill>
        <p:spPr>
          <a:xfrm>
            <a:off x="149725" y="1711375"/>
            <a:ext cx="8844550" cy="1720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Motivation</a:t>
            </a:r>
            <a:endParaRPr/>
          </a:p>
        </p:txBody>
      </p:sp>
      <p:sp>
        <p:nvSpPr>
          <p:cNvPr id="75" name="Google Shape;75;p15"/>
          <p:cNvSpPr txBox="1"/>
          <p:nvPr>
            <p:ph idx="1" type="body"/>
          </p:nvPr>
        </p:nvSpPr>
        <p:spPr>
          <a:xfrm>
            <a:off x="311700" y="1748925"/>
            <a:ext cx="8520600" cy="28197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chemeClr val="dk1"/>
              </a:buClr>
              <a:buSzPts val="1800"/>
              <a:buFont typeface="Georgia"/>
              <a:buChar char="●"/>
            </a:pPr>
            <a:r>
              <a:rPr lang="zh-TW">
                <a:solidFill>
                  <a:schemeClr val="dk1"/>
                </a:solidFill>
                <a:latin typeface="Georgia"/>
                <a:ea typeface="Georgia"/>
                <a:cs typeface="Georgia"/>
                <a:sym typeface="Georgia"/>
              </a:rPr>
              <a:t>Showing true progress of the field</a:t>
            </a:r>
            <a:endParaRPr>
              <a:solidFill>
                <a:schemeClr val="dk1"/>
              </a:solidFill>
              <a:latin typeface="Georgia"/>
              <a:ea typeface="Georgia"/>
              <a:cs typeface="Georgia"/>
              <a:sym typeface="Georgia"/>
            </a:endParaRPr>
          </a:p>
          <a:p>
            <a:pPr indent="-342900" lvl="0" marL="457200" rtl="0" algn="l">
              <a:lnSpc>
                <a:spcPct val="150000"/>
              </a:lnSpc>
              <a:spcBef>
                <a:spcPts val="0"/>
              </a:spcBef>
              <a:spcAft>
                <a:spcPts val="0"/>
              </a:spcAft>
              <a:buClr>
                <a:schemeClr val="dk1"/>
              </a:buClr>
              <a:buSzPts val="1800"/>
              <a:buFont typeface="Georgia"/>
              <a:buChar char="●"/>
            </a:pPr>
            <a:r>
              <a:rPr lang="zh-TW">
                <a:solidFill>
                  <a:schemeClr val="dk1"/>
                </a:solidFill>
                <a:latin typeface="Georgia"/>
                <a:ea typeface="Georgia"/>
                <a:cs typeface="Georgia"/>
                <a:sym typeface="Georgia"/>
              </a:rPr>
              <a:t>Standardizing Human evaluation</a:t>
            </a:r>
            <a:endParaRPr>
              <a:solidFill>
                <a:schemeClr val="dk1"/>
              </a:solidFill>
              <a:latin typeface="Georgia"/>
              <a:ea typeface="Georgia"/>
              <a:cs typeface="Georgia"/>
              <a:sym typeface="Georgia"/>
            </a:endParaRPr>
          </a:p>
          <a:p>
            <a:pPr indent="-342900" lvl="0" marL="457200" rtl="0" algn="l">
              <a:lnSpc>
                <a:spcPct val="150000"/>
              </a:lnSpc>
              <a:spcBef>
                <a:spcPts val="0"/>
              </a:spcBef>
              <a:spcAft>
                <a:spcPts val="0"/>
              </a:spcAft>
              <a:buClr>
                <a:schemeClr val="dk1"/>
              </a:buClr>
              <a:buSzPts val="1800"/>
              <a:buFont typeface="Georgia"/>
              <a:buChar char="●"/>
            </a:pPr>
            <a:r>
              <a:rPr lang="zh-TW">
                <a:solidFill>
                  <a:schemeClr val="dk1"/>
                </a:solidFill>
                <a:latin typeface="Georgia"/>
                <a:ea typeface="Georgia"/>
                <a:cs typeface="Georgia"/>
                <a:sym typeface="Georgia"/>
              </a:rPr>
              <a:t>To compare models on a fair platform</a:t>
            </a:r>
            <a:endParaRPr>
              <a:solidFill>
                <a:schemeClr val="dk1"/>
              </a:solidFill>
              <a:latin typeface="Georgia"/>
              <a:ea typeface="Georgia"/>
              <a:cs typeface="Georgia"/>
              <a:sym typeface="Georgia"/>
            </a:endParaRPr>
          </a:p>
          <a:p>
            <a:pPr indent="0" lvl="0" marL="0" rtl="0" algn="l">
              <a:lnSpc>
                <a:spcPct val="150000"/>
              </a:lnSpc>
              <a:spcBef>
                <a:spcPts val="0"/>
              </a:spcBef>
              <a:spcAft>
                <a:spcPts val="0"/>
              </a:spcAft>
              <a:buNone/>
            </a:pPr>
            <a:r>
              <a:t/>
            </a:r>
            <a:endParaRPr>
              <a:solidFill>
                <a:schemeClr val="dk1"/>
              </a:solidFill>
              <a:latin typeface="Georgia"/>
              <a:ea typeface="Georgia"/>
              <a:cs typeface="Georgia"/>
              <a:sym typeface="Georgia"/>
            </a:endParaRPr>
          </a:p>
        </p:txBody>
      </p:sp>
      <p:sp>
        <p:nvSpPr>
          <p:cNvPr id="76" name="Google Shape;76;p15"/>
          <p:cNvSpPr txBox="1"/>
          <p:nvPr/>
        </p:nvSpPr>
        <p:spPr>
          <a:xfrm>
            <a:off x="0" y="1152475"/>
            <a:ext cx="9144000" cy="4617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i="1" lang="zh-TW" sz="1800">
                <a:solidFill>
                  <a:schemeClr val="dk1"/>
                </a:solidFill>
                <a:latin typeface="Georgia"/>
                <a:ea typeface="Georgia"/>
                <a:cs typeface="Georgia"/>
                <a:sym typeface="Georgia"/>
              </a:rPr>
              <a:t>Research community has to identify the models reliability</a:t>
            </a:r>
            <a:endParaRPr i="1"/>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6"/>
          <p:cNvPicPr preferRelativeResize="0"/>
          <p:nvPr/>
        </p:nvPicPr>
        <p:blipFill rotWithShape="1">
          <a:blip r:embed="rId3">
            <a:alphaModFix/>
          </a:blip>
          <a:srcRect b="0" l="0" r="63232" t="0"/>
          <a:stretch/>
        </p:blipFill>
        <p:spPr>
          <a:xfrm>
            <a:off x="147025" y="1037775"/>
            <a:ext cx="2862333" cy="3982350"/>
          </a:xfrm>
          <a:prstGeom prst="rect">
            <a:avLst/>
          </a:prstGeom>
          <a:noFill/>
          <a:ln>
            <a:noFill/>
          </a:ln>
        </p:spPr>
      </p:pic>
      <p:pic>
        <p:nvPicPr>
          <p:cNvPr id="82" name="Google Shape;82;p16"/>
          <p:cNvPicPr preferRelativeResize="0"/>
          <p:nvPr/>
        </p:nvPicPr>
        <p:blipFill rotWithShape="1">
          <a:blip r:embed="rId3">
            <a:alphaModFix/>
          </a:blip>
          <a:srcRect b="0" l="73908" r="0" t="0"/>
          <a:stretch/>
        </p:blipFill>
        <p:spPr>
          <a:xfrm>
            <a:off x="3009353" y="1037775"/>
            <a:ext cx="2031247" cy="3982350"/>
          </a:xfrm>
          <a:prstGeom prst="rect">
            <a:avLst/>
          </a:prstGeom>
          <a:noFill/>
          <a:ln>
            <a:noFill/>
          </a:ln>
        </p:spPr>
      </p:pic>
      <p:pic>
        <p:nvPicPr>
          <p:cNvPr id="83" name="Google Shape;83;p16"/>
          <p:cNvPicPr preferRelativeResize="0"/>
          <p:nvPr/>
        </p:nvPicPr>
        <p:blipFill>
          <a:blip r:embed="rId4">
            <a:alphaModFix/>
          </a:blip>
          <a:stretch>
            <a:fillRect/>
          </a:stretch>
        </p:blipFill>
        <p:spPr>
          <a:xfrm>
            <a:off x="5194900" y="1426050"/>
            <a:ext cx="3720500" cy="2746087"/>
          </a:xfrm>
          <a:prstGeom prst="rect">
            <a:avLst/>
          </a:prstGeom>
          <a:noFill/>
          <a:ln>
            <a:noFill/>
          </a:ln>
        </p:spPr>
      </p:pic>
      <p:sp>
        <p:nvSpPr>
          <p:cNvPr id="84" name="Google Shape;8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Inference Dataset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Human Evaluation</a:t>
            </a:r>
            <a:endParaRPr/>
          </a:p>
        </p:txBody>
      </p:sp>
      <p:sp>
        <p:nvSpPr>
          <p:cNvPr id="90" name="Google Shape;90;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t>S</a:t>
            </a:r>
            <a:r>
              <a:rPr lang="zh-TW"/>
              <a:t>emantic Consistency (SC) in range [0, 0.5, 1]</a:t>
            </a:r>
            <a:endParaRPr/>
          </a:p>
          <a:p>
            <a:pPr indent="-342900" lvl="0" marL="457200" rtl="0" algn="l">
              <a:spcBef>
                <a:spcPts val="1200"/>
              </a:spcBef>
              <a:spcAft>
                <a:spcPts val="0"/>
              </a:spcAft>
              <a:buSzPts val="1800"/>
              <a:buChar char="●"/>
            </a:pPr>
            <a:r>
              <a:rPr lang="zh-TW"/>
              <a:t>how well the generated image is aligned with the condition X</a:t>
            </a:r>
            <a:endParaRPr/>
          </a:p>
          <a:p>
            <a:pPr indent="0" lvl="0" marL="0" rtl="0" algn="l">
              <a:spcBef>
                <a:spcPts val="1200"/>
              </a:spcBef>
              <a:spcAft>
                <a:spcPts val="0"/>
              </a:spcAft>
              <a:buNone/>
            </a:pPr>
            <a:r>
              <a:rPr lang="zh-TW"/>
              <a:t>Perceptual Quality (PQ) in range [0, 0.5, 1]</a:t>
            </a:r>
            <a:endParaRPr/>
          </a:p>
          <a:p>
            <a:pPr indent="-342900" lvl="0" marL="457200" rtl="0" algn="l">
              <a:spcBef>
                <a:spcPts val="1200"/>
              </a:spcBef>
              <a:spcAft>
                <a:spcPts val="0"/>
              </a:spcAft>
              <a:buSzPts val="1800"/>
              <a:buChar char="●"/>
            </a:pPr>
            <a:r>
              <a:rPr lang="zh-TW"/>
              <a:t>how well is the image quality of </a:t>
            </a:r>
            <a:r>
              <a:rPr lang="zh-TW"/>
              <a:t>the generated image</a:t>
            </a:r>
            <a:endParaRPr/>
          </a:p>
          <a:p>
            <a:pPr indent="0" lvl="0" marL="0" rtl="0" algn="l">
              <a:spcBef>
                <a:spcPts val="1200"/>
              </a:spcBef>
              <a:spcAft>
                <a:spcPts val="0"/>
              </a:spcAft>
              <a:buNone/>
            </a:pPr>
            <a:r>
              <a:rPr lang="zh-TW"/>
              <a:t>Overall (O)</a:t>
            </a:r>
            <a:endParaRPr/>
          </a:p>
          <a:p>
            <a:pPr indent="-342900" lvl="0" marL="457200" rtl="0" algn="l">
              <a:spcBef>
                <a:spcPts val="1200"/>
              </a:spcBef>
              <a:spcAft>
                <a:spcPts val="0"/>
              </a:spcAft>
              <a:buSzPts val="1800"/>
              <a:buChar char="●"/>
            </a:pPr>
            <a:r>
              <a:rPr lang="zh-TW"/>
              <a:t>Geometric mean of two aspects</a:t>
            </a:r>
            <a:endParaRPr/>
          </a:p>
        </p:txBody>
      </p:sp>
      <p:pic>
        <p:nvPicPr>
          <p:cNvPr id="91" name="Google Shape;91;p17"/>
          <p:cNvPicPr preferRelativeResize="0"/>
          <p:nvPr/>
        </p:nvPicPr>
        <p:blipFill>
          <a:blip r:embed="rId3">
            <a:alphaModFix/>
          </a:blip>
          <a:stretch>
            <a:fillRect/>
          </a:stretch>
        </p:blipFill>
        <p:spPr>
          <a:xfrm>
            <a:off x="4146050" y="3517775"/>
            <a:ext cx="2474725" cy="408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Results</a:t>
            </a:r>
            <a:endParaRPr/>
          </a:p>
        </p:txBody>
      </p:sp>
      <p:pic>
        <p:nvPicPr>
          <p:cNvPr id="97" name="Google Shape;97;p18"/>
          <p:cNvPicPr preferRelativeResize="0"/>
          <p:nvPr/>
        </p:nvPicPr>
        <p:blipFill>
          <a:blip r:embed="rId3">
            <a:alphaModFix/>
          </a:blip>
          <a:stretch>
            <a:fillRect/>
          </a:stretch>
        </p:blipFill>
        <p:spPr>
          <a:xfrm>
            <a:off x="145375" y="1394600"/>
            <a:ext cx="8853248" cy="26369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19"/>
          <p:cNvPicPr preferRelativeResize="0"/>
          <p:nvPr/>
        </p:nvPicPr>
        <p:blipFill>
          <a:blip r:embed="rId3">
            <a:alphaModFix/>
          </a:blip>
          <a:stretch>
            <a:fillRect/>
          </a:stretch>
        </p:blipFill>
        <p:spPr>
          <a:xfrm>
            <a:off x="752606" y="0"/>
            <a:ext cx="7638789"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0"/>
          <p:cNvPicPr preferRelativeResize="0"/>
          <p:nvPr/>
        </p:nvPicPr>
        <p:blipFill>
          <a:blip r:embed="rId3">
            <a:alphaModFix/>
          </a:blip>
          <a:stretch>
            <a:fillRect/>
          </a:stretch>
        </p:blipFill>
        <p:spPr>
          <a:xfrm>
            <a:off x="152400" y="1369850"/>
            <a:ext cx="8839199" cy="240379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Imagen Museum</a:t>
            </a:r>
            <a:endParaRPr/>
          </a:p>
        </p:txBody>
      </p:sp>
      <p:sp>
        <p:nvSpPr>
          <p:cNvPr id="113" name="Google Shape;113;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4" name="Google Shape;114;p21"/>
          <p:cNvPicPr preferRelativeResize="0"/>
          <p:nvPr/>
        </p:nvPicPr>
        <p:blipFill>
          <a:blip r:embed="rId3">
            <a:alphaModFix/>
          </a:blip>
          <a:stretch>
            <a:fillRect/>
          </a:stretch>
        </p:blipFill>
        <p:spPr>
          <a:xfrm>
            <a:off x="0" y="1000081"/>
            <a:ext cx="9144000" cy="418623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